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67" r:id="rId6"/>
    <p:sldId id="274" r:id="rId7"/>
    <p:sldId id="257" r:id="rId8"/>
    <p:sldId id="258" r:id="rId9"/>
    <p:sldId id="259" r:id="rId10"/>
    <p:sldId id="266" r:id="rId11"/>
    <p:sldId id="261" r:id="rId12"/>
    <p:sldId id="275" r:id="rId13"/>
    <p:sldId id="276" r:id="rId14"/>
    <p:sldId id="262" r:id="rId15"/>
    <p:sldId id="264" r:id="rId16"/>
    <p:sldId id="265" r:id="rId17"/>
    <p:sldId id="270" r:id="rId18"/>
    <p:sldId id="269" r:id="rId19"/>
    <p:sldId id="272" r:id="rId20"/>
    <p:sldId id="273" r:id="rId21"/>
    <p:sldId id="268" r:id="rId22"/>
    <p:sldId id="260" r:id="rId23"/>
    <p:sldId id="271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E2FFE-3722-4FA5-8455-9E453091A53D}" type="datetimeFigureOut">
              <a:rPr lang="en-US"/>
              <a:t>9/9/2016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C747A-A8CE-432A-A4E9-E0AC156E802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8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12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1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61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89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4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63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2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8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2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Clockwise from TL:</a:t>
            </a:r>
          </a:p>
          <a:p>
            <a:r>
              <a:rPr lang="en-US">
                <a:latin typeface="Calibri"/>
              </a:rPr>
              <a:t>1. Kenya Mall Attack</a:t>
            </a:r>
          </a:p>
          <a:p>
            <a:r>
              <a:rPr lang="en-US">
                <a:latin typeface="Calibri"/>
              </a:rPr>
              <a:t>2. Paris Theatre Attack</a:t>
            </a:r>
          </a:p>
          <a:p>
            <a:r>
              <a:rPr lang="en-US">
                <a:latin typeface="calibri"/>
              </a:rPr>
              <a:t>3. Somali Hotel Attack</a:t>
            </a:r>
          </a:p>
          <a:p>
            <a:r>
              <a:rPr lang="en-US">
                <a:latin typeface="Calibri"/>
              </a:rPr>
              <a:t>4. Bangladesh Café Attack</a:t>
            </a:r>
          </a:p>
          <a:p>
            <a:r>
              <a:rPr lang="en-US">
                <a:latin typeface="Calibri"/>
              </a:rPr>
              <a:t>5. Turkish Wedding Attack</a:t>
            </a:r>
          </a:p>
          <a:p>
            <a:r>
              <a:rPr lang="en-US">
                <a:latin typeface="Calibri"/>
              </a:rPr>
              <a:t>6. Philippine Restaurant Attack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73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6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https://en.wikipedia.org/wiki/De_oppresso_liber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5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http://www.soc.mil/Assorted%20Pages/ARSOF%20Operating%20Concept%202014.pdf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ARSOF Operating Concept 2020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C747A-A8CE-432A-A4E9-E0AC156E802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9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dem/osm-p2p-d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sch/i.html?_from=R40&amp;_sacat=0&amp;_nkw=RTL2832U&amp;_sop=1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rondeau/GrTemplate" TargetMode="External"/><Relationship Id="rId5" Type="http://schemas.openxmlformats.org/officeDocument/2006/relationships/hyperlink" Target="http://gnuradio.org/redmine/projects/gnuradio/wiki/Android" TargetMode="External"/><Relationship Id="rId4" Type="http://schemas.openxmlformats.org/officeDocument/2006/relationships/hyperlink" Target="https://github.com/demantz/RFAnalyze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3l2_Th4q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eronet.io/files/ZeroNet_Presentation.pdf" TargetMode="External"/><Relationship Id="rId4" Type="http://schemas.openxmlformats.org/officeDocument/2006/relationships/hyperlink" Target="http://www.slideshare.net/DavidDias11/rdm2-the-distributed-we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OpenWERX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Inaugural Challenge: 21st Century "Jed Set"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It Matters.2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1" y="1687604"/>
            <a:ext cx="8004610" cy="46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Help Is On The Way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824" y="1689063"/>
            <a:ext cx="6648346" cy="500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16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What Has Been Done?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90" y="1689063"/>
            <a:ext cx="7998600" cy="466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96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 Light"/>
              </a:rPr>
              <a:t>OpenWERX</a:t>
            </a:r>
            <a:r>
              <a:rPr lang="en-US">
                <a:latin typeface="Calibri Light"/>
              </a:rPr>
              <a:t> Challenge: Build The New Jed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-30" t="8238" r="55825" b="-22"/>
          <a:stretch>
            <a:fillRect/>
          </a:stretch>
        </p:blipFill>
        <p:spPr>
          <a:xfrm>
            <a:off x="5070244" y="2832075"/>
            <a:ext cx="2029933" cy="2459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89717"/>
            <a:ext cx="2743200" cy="154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949" y="3198079"/>
            <a:ext cx="2743200" cy="1595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24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Specifics.1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Threshold Goal: Moving Map</a:t>
            </a:r>
          </a:p>
          <a:p>
            <a:pPr lvl="1"/>
            <a:r>
              <a:rPr lang="en-US">
                <a:latin typeface="Calibri" charset="0"/>
              </a:rPr>
              <a:t>Build a mobile-compliant (web, hybrid, and/or native) map application</a:t>
            </a:r>
          </a:p>
          <a:p>
            <a:pPr lvl="1"/>
            <a:r>
              <a:rPr lang="en-US">
                <a:latin typeface="Calibri" charset="0"/>
              </a:rPr>
              <a:t>User must also be able to interact with the map when disconnected (e.g., local caching of all data) to support personal navigation.</a:t>
            </a:r>
          </a:p>
          <a:p>
            <a:pPr lvl="1"/>
            <a:r>
              <a:rPr lang="en-US"/>
              <a:t> Map </a:t>
            </a:r>
            <a:r>
              <a:rPr lang="en-US">
                <a:latin typeface="Calibri" charset="0"/>
              </a:rPr>
              <a:t>shows all Jed Box user locations when </a:t>
            </a:r>
            <a:r>
              <a:rPr lang="en-US"/>
              <a:t>connected to a mesh network via the SDR</a:t>
            </a:r>
          </a:p>
        </p:txBody>
      </p:sp>
    </p:spTree>
    <p:extLst>
      <p:ext uri="{BB962C8B-B14F-4D97-AF65-F5344CB8AC3E}">
        <p14:creationId xmlns:p14="http://schemas.microsoft.com/office/powerpoint/2010/main" val="342184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Specifics.2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Threshold Goal: Support A Complete P2P Data Transfer Stack</a:t>
            </a:r>
          </a:p>
          <a:p>
            <a:pPr lvl="1"/>
            <a:r>
              <a:rPr lang="en-US"/>
              <a:t>All data communications must use distributed, peer-to-peer technologies to the extent possible. Possible candidate technologies include:</a:t>
            </a:r>
          </a:p>
          <a:p>
            <a:pPr lvl="2"/>
            <a:r>
              <a:rPr lang="en-US" err="1"/>
              <a:t>Ipfs</a:t>
            </a:r>
            <a:endParaRPr lang="en-US"/>
          </a:p>
          <a:p>
            <a:pPr lvl="2"/>
            <a:r>
              <a:rPr lang="en-US" err="1"/>
              <a:t>Ethereum</a:t>
            </a:r>
            <a:endParaRPr lang="en-US"/>
          </a:p>
          <a:p>
            <a:pPr lvl="2"/>
            <a:r>
              <a:rPr lang="en-US" err="1"/>
              <a:t>Zeronet</a:t>
            </a:r>
            <a:endParaRPr lang="en-US"/>
          </a:p>
          <a:p>
            <a:pPr lvl="2"/>
            <a:r>
              <a:rPr lang="en-US" err="1"/>
              <a:t>WebRTC</a:t>
            </a:r>
            <a:endParaRPr lang="en-US"/>
          </a:p>
          <a:p>
            <a:pPr lvl="2"/>
            <a:r>
              <a:rPr lang="en-US">
                <a:latin typeface="Calibri" charset="0"/>
              </a:rPr>
              <a:t>P2P </a:t>
            </a:r>
            <a:r>
              <a:rPr lang="en-US" err="1">
                <a:latin typeface="Calibri" charset="0"/>
              </a:rPr>
              <a:t>OpenStreetMap</a:t>
            </a:r>
            <a:r>
              <a:rPr lang="en-US">
                <a:latin typeface="Calibri" charset="0"/>
              </a:rPr>
              <a:t> Database: </a:t>
            </a:r>
            <a:r>
              <a:rPr lang="en-US">
                <a:latin typeface="Calibri" charset="0"/>
                <a:hlinkClick r:id="rId3"/>
              </a:rPr>
              <a:t>https://github.com/digidem/osm-p2p-db</a:t>
            </a:r>
            <a:endParaRPr lang="en-US">
              <a:latin typeface="Calibri" charset="0"/>
            </a:endParaRPr>
          </a:p>
          <a:p>
            <a:pPr lvl="2"/>
            <a:r>
              <a:rPr lang="en-US" err="1">
                <a:latin typeface="Calibri" charset="0"/>
              </a:rPr>
              <a:t>Peergos</a:t>
            </a:r>
            <a:r>
              <a:rPr lang="en-US">
                <a:latin typeface="Calibri" charset="0"/>
              </a:rPr>
              <a:t>: https://github.com/Peergos/Peergos/blob/master/README.md</a:t>
            </a:r>
          </a:p>
        </p:txBody>
      </p:sp>
    </p:spTree>
    <p:extLst>
      <p:ext uri="{BB962C8B-B14F-4D97-AF65-F5344CB8AC3E}">
        <p14:creationId xmlns:p14="http://schemas.microsoft.com/office/powerpoint/2010/main" val="292625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Specifics.3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Threshold Goal: Build Android/SDR Data Interoperability</a:t>
            </a:r>
          </a:p>
          <a:p>
            <a:pPr lvl="1"/>
            <a:r>
              <a:rPr lang="en-US"/>
              <a:t>Extend the moving maps app to display data received by a Software Defined Radio. Possible components include:</a:t>
            </a:r>
          </a:p>
          <a:p>
            <a:pPr lvl="2"/>
            <a:r>
              <a:rPr lang="en-US">
                <a:solidFill>
                  <a:srgbClr val="000000"/>
                </a:solidFill>
                <a:latin typeface="Calibri" charset="0"/>
              </a:rPr>
              <a:t>RTL2832U Dongle: </a:t>
            </a:r>
            <a:r>
              <a:rPr lang="en-US">
                <a:latin typeface="Calibri" charset="0"/>
                <a:hlinkClick r:id="rId3"/>
              </a:rPr>
              <a:t>http://www.ebay.com/sch/i.html?_from=R40&amp;_sacat=0&amp;_nkw=RTL2832U&amp;_sop=15</a:t>
            </a:r>
            <a:endParaRPr lang="en-US">
              <a:latin typeface="Calibri" charset="0"/>
            </a:endParaRPr>
          </a:p>
          <a:p>
            <a:pPr lvl="2"/>
            <a:r>
              <a:rPr lang="en-US">
                <a:latin typeface="Calibri" charset="0"/>
              </a:rPr>
              <a:t>Android </a:t>
            </a:r>
            <a:r>
              <a:rPr lang="en-US" err="1">
                <a:latin typeface="Calibri" charset="0"/>
              </a:rPr>
              <a:t>rtl-tcp</a:t>
            </a:r>
            <a:r>
              <a:rPr lang="en-US">
                <a:latin typeface="Calibri" charset="0"/>
              </a:rPr>
              <a:t> protocol driver: https://github.com/martinmarinov/rtl_tcp_andro-</a:t>
            </a:r>
          </a:p>
          <a:p>
            <a:pPr lvl="2"/>
            <a:r>
              <a:rPr lang="en-US"/>
              <a:t>USB OTG cable</a:t>
            </a:r>
          </a:p>
          <a:p>
            <a:pPr lvl="2"/>
            <a:r>
              <a:rPr lang="en-US" err="1"/>
              <a:t>RFAnalyzer</a:t>
            </a:r>
            <a:r>
              <a:rPr lang="en-US"/>
              <a:t>: </a:t>
            </a:r>
            <a:r>
              <a:rPr lang="en-US">
                <a:latin typeface="Calibri" charset="0"/>
                <a:hlinkClick r:id="rId4"/>
              </a:rPr>
              <a:t>https://github.com/demantz/RFAnalyzer</a:t>
            </a:r>
            <a:endParaRPr lang="en-US">
              <a:latin typeface="Calibri" charset="0"/>
            </a:endParaRPr>
          </a:p>
          <a:p>
            <a:pPr lvl="2"/>
            <a:r>
              <a:rPr lang="en-US">
                <a:latin typeface="Calibri" charset="0"/>
              </a:rPr>
              <a:t>Android </a:t>
            </a:r>
            <a:r>
              <a:rPr lang="en-US" err="1">
                <a:latin typeface="Calibri" charset="0"/>
              </a:rPr>
              <a:t>GNURadio</a:t>
            </a:r>
            <a:r>
              <a:rPr lang="en-US">
                <a:latin typeface="Calibri" charset="0"/>
              </a:rPr>
              <a:t>: </a:t>
            </a:r>
            <a:r>
              <a:rPr lang="en-US">
                <a:latin typeface="Calibri" charset="0"/>
                <a:hlinkClick r:id="rId5"/>
              </a:rPr>
              <a:t>http://gnuradio.org/redmine/projects/gnuradio/wiki/Android</a:t>
            </a:r>
            <a:endParaRPr lang="en-US">
              <a:latin typeface="Calibri" charset="0"/>
            </a:endParaRPr>
          </a:p>
          <a:p>
            <a:pPr lvl="2"/>
            <a:r>
              <a:rPr lang="en-US">
                <a:latin typeface="Calibri" charset="0"/>
              </a:rPr>
              <a:t>Android </a:t>
            </a:r>
            <a:r>
              <a:rPr lang="en-US" err="1">
                <a:latin typeface="Calibri" charset="0"/>
              </a:rPr>
              <a:t>GNURadio</a:t>
            </a:r>
            <a:r>
              <a:rPr lang="en-US">
                <a:latin typeface="Calibri" charset="0"/>
              </a:rPr>
              <a:t> Template: </a:t>
            </a:r>
            <a:r>
              <a:rPr lang="en-US">
                <a:latin typeface="Calibri" charset="0"/>
                <a:hlinkClick r:id="rId6"/>
              </a:rPr>
              <a:t>https://github.com/trondeau/GrTemplate</a:t>
            </a:r>
            <a:endParaRPr lang="en-US">
              <a:latin typeface="Calibri" charset="0"/>
            </a:endParaRPr>
          </a:p>
          <a:p>
            <a:pPr lvl="2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33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Specifics.4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Threshold Goal: Build Android/SDR Physical Integration</a:t>
            </a:r>
          </a:p>
          <a:p>
            <a:pPr lvl="1"/>
            <a:r>
              <a:rPr lang="en-US">
                <a:latin typeface="Calibri" charset="0"/>
              </a:rPr>
              <a:t>Build a cell phone case that houses the SDR in the least obtrusive/obvious way possible. Approaches include:</a:t>
            </a:r>
          </a:p>
          <a:p>
            <a:pPr lvl="2"/>
            <a:r>
              <a:rPr lang="en-US">
                <a:latin typeface="Calibri" charset="0"/>
              </a:rPr>
              <a:t>Additive (3D printing/sintering)</a:t>
            </a:r>
          </a:p>
          <a:p>
            <a:pPr lvl="2"/>
            <a:r>
              <a:rPr lang="en-US">
                <a:latin typeface="Calibri" charset="0"/>
              </a:rPr>
              <a:t>Subtractive (CNC Routing)</a:t>
            </a:r>
          </a:p>
          <a:p>
            <a:pPr lvl="2"/>
            <a:r>
              <a:rPr lang="en-US" err="1">
                <a:latin typeface="Calibri" charset="0"/>
              </a:rPr>
              <a:t>Moulding</a:t>
            </a:r>
            <a:endParaRPr lang="en-US">
              <a:latin typeface="Calibri" charset="0"/>
            </a:endParaRPr>
          </a:p>
          <a:p>
            <a:pPr lvl="2"/>
            <a:r>
              <a:rPr lang="en-US">
                <a:latin typeface="Calibri" charset="0"/>
              </a:rPr>
              <a:t>Handcrafted</a:t>
            </a:r>
          </a:p>
        </p:txBody>
      </p:sp>
    </p:spTree>
    <p:extLst>
      <p:ext uri="{BB962C8B-B14F-4D97-AF65-F5344CB8AC3E}">
        <p14:creationId xmlns:p14="http://schemas.microsoft.com/office/powerpoint/2010/main" val="250980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Specifics.5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Reach Goals:</a:t>
            </a:r>
          </a:p>
          <a:p>
            <a:pPr lvl="1"/>
            <a:r>
              <a:rPr lang="en-US" sz="2000"/>
              <a:t>Add video/voice/text chat to app</a:t>
            </a:r>
          </a:p>
          <a:p>
            <a:pPr lvl="1"/>
            <a:r>
              <a:rPr lang="en-US" sz="2000"/>
              <a:t>Add p2p encryption (one-on-one/group) to the data stack</a:t>
            </a:r>
          </a:p>
          <a:p>
            <a:pPr lvl="1"/>
            <a:r>
              <a:rPr lang="en-US" sz="2000"/>
              <a:t>Add </a:t>
            </a:r>
            <a:r>
              <a:rPr lang="en-US" sz="2000" err="1"/>
              <a:t>anonimization</a:t>
            </a:r>
            <a:r>
              <a:rPr lang="en-US" sz="2000"/>
              <a:t> to the data stack</a:t>
            </a:r>
          </a:p>
          <a:p>
            <a:pPr lvl="1"/>
            <a:r>
              <a:rPr lang="en-US" sz="2000"/>
              <a:t>Use a SDR transceiver (</a:t>
            </a:r>
            <a:r>
              <a:rPr lang="en-US" sz="2000" err="1"/>
              <a:t>HackRF</a:t>
            </a:r>
            <a:r>
              <a:rPr lang="en-US" sz="2000"/>
              <a:t>, </a:t>
            </a:r>
            <a:r>
              <a:rPr lang="en-US" sz="2000" err="1"/>
              <a:t>BladeRF</a:t>
            </a:r>
            <a:r>
              <a:rPr lang="en-US" sz="2000"/>
              <a:t>, </a:t>
            </a:r>
            <a:r>
              <a:rPr lang="en-US" sz="2000" err="1"/>
              <a:t>etc</a:t>
            </a:r>
            <a:r>
              <a:rPr lang="en-US" sz="2000"/>
              <a:t>) to transmit position, video, voice and/or text data to other Jed Box users</a:t>
            </a:r>
          </a:p>
          <a:p>
            <a:pPr lvl="1"/>
            <a:r>
              <a:rPr lang="en-US" sz="2000"/>
              <a:t>Spin an integrated circuit board that includes the SDR, duplexer, amplifier, and antenna. Integrate the board into a cell phone case.</a:t>
            </a:r>
          </a:p>
        </p:txBody>
      </p:sp>
    </p:spTree>
    <p:extLst>
      <p:ext uri="{BB962C8B-B14F-4D97-AF65-F5344CB8AC3E}">
        <p14:creationId xmlns:p14="http://schemas.microsoft.com/office/powerpoint/2010/main" val="16336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Beyond Here Be Dragons (Backup Slides and References)</a:t>
            </a:r>
            <a:r>
              <a:rPr lang="en-US">
                <a:solidFill>
                  <a:srgbClr val="000000"/>
                </a:solidFill>
                <a:latin typeface="Calibri Light" charset="0"/>
              </a:rPr>
              <a:t> </a:t>
            </a:r>
            <a:endParaRPr lang="en-US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277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 Light" charset="0"/>
              </a:rPr>
              <a:t>OpenWERX</a:t>
            </a:r>
            <a:r>
              <a:rPr lang="en-US">
                <a:latin typeface="Calibri Light" charset="0"/>
              </a:rPr>
              <a:t> Challenge: Guiding Principles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Open</a:t>
            </a:r>
          </a:p>
          <a:p>
            <a:pPr lvl="1"/>
            <a:r>
              <a:rPr lang="en-US"/>
              <a:t>Use Open Source/Open Hardware/Creative Commons building blocks</a:t>
            </a:r>
          </a:p>
          <a:p>
            <a:pPr lvl="1"/>
            <a:r>
              <a:rPr lang="en-US"/>
              <a:t>All new development (hardware, electronics, software) must be publicly and freely available under an appropriate Open Source license before judging begins</a:t>
            </a:r>
          </a:p>
          <a:p>
            <a:r>
              <a:rPr lang="en-US"/>
              <a:t>Collaborative</a:t>
            </a:r>
          </a:p>
          <a:p>
            <a:pPr lvl="1"/>
            <a:r>
              <a:rPr lang="en-US"/>
              <a:t>Build a team</a:t>
            </a:r>
          </a:p>
          <a:p>
            <a:pPr lvl="1"/>
            <a:r>
              <a:rPr lang="en-US"/>
              <a:t>Engage the broader open development ecosystem</a:t>
            </a:r>
          </a:p>
          <a:p>
            <a:pPr lvl="1"/>
            <a:r>
              <a:rPr lang="en-US"/>
              <a:t>Join the </a:t>
            </a:r>
            <a:r>
              <a:rPr lang="en-US" err="1"/>
              <a:t>OpenWERX</a:t>
            </a:r>
            <a:r>
              <a:rPr lang="en-US"/>
              <a:t> Slack channel: </a:t>
            </a:r>
            <a:r>
              <a:rPr lang="en-US">
                <a:latin typeface="Calibri" charset="0"/>
              </a:rPr>
              <a:t>https://suncoast-devs.slack.com/messages/openwerx/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77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Mission to Upgrade the Internet: </a:t>
            </a:r>
            <a:r>
              <a:rPr lang="en-US">
                <a:latin typeface="Calibri" charset="0"/>
                <a:hlinkClick r:id="rId3"/>
              </a:rPr>
              <a:t>https://www.youtube.com/watch?v=Vs3l2_Th4q0</a:t>
            </a:r>
          </a:p>
          <a:p>
            <a:r>
              <a:rPr lang="en-US"/>
              <a:t>IPFS Slide Show: </a:t>
            </a:r>
            <a:r>
              <a:rPr lang="en-US">
                <a:latin typeface="Calibri" charset="0"/>
                <a:hlinkClick r:id="rId4"/>
              </a:rPr>
              <a:t>http://www.slideshare.net/DavidDias11/rdm2-the-distributed-web</a:t>
            </a:r>
            <a:endParaRPr lang="en-US">
              <a:latin typeface="Calibri" charset="0"/>
            </a:endParaRPr>
          </a:p>
          <a:p>
            <a:r>
              <a:rPr lang="en-US" err="1">
                <a:latin typeface="Calibri" charset="0"/>
              </a:rPr>
              <a:t>ZeroNet</a:t>
            </a:r>
            <a:r>
              <a:rPr lang="en-US">
                <a:latin typeface="Calibri" charset="0"/>
              </a:rPr>
              <a:t> Presentation: </a:t>
            </a:r>
            <a:r>
              <a:rPr lang="en-US">
                <a:latin typeface="Calibri" charset="0"/>
                <a:hlinkClick r:id="rId5"/>
              </a:rPr>
              <a:t>http://zeronet.io/files/ZeroNet_Presentation.pdf</a:t>
            </a:r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84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#</a:t>
            </a:r>
            <a:r>
              <a:rPr lang="en-US" err="1">
                <a:solidFill>
                  <a:srgbClr val="555555"/>
                </a:solidFill>
                <a:latin typeface="Calibri Light" charset="0"/>
              </a:rPr>
              <a:t>upgradetheinternet</a:t>
            </a:r>
            <a:r>
              <a:rPr lang="en-US">
                <a:solidFill>
                  <a:srgbClr val="000000"/>
                </a:solidFill>
                <a:latin typeface="Calibri Light" charset="0"/>
              </a:rPr>
              <a:t> </a:t>
            </a:r>
            <a:endParaRPr lang="en-US">
              <a:latin typeface="Calibri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27" y="1689063"/>
            <a:ext cx="10359678" cy="33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7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 Light" charset="0"/>
              </a:rPr>
              <a:t>OpenWERX</a:t>
            </a:r>
            <a:r>
              <a:rPr lang="en-US">
                <a:latin typeface="Calibri Light" charset="0"/>
              </a:rPr>
              <a:t> Challenge: Parameters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Register To Compete </a:t>
            </a:r>
          </a:p>
          <a:p>
            <a:pPr lvl="1"/>
            <a:r>
              <a:rPr lang="en-US" err="1"/>
              <a:t>OpenWERX</a:t>
            </a:r>
            <a:r>
              <a:rPr lang="en-US"/>
              <a:t> Event Page</a:t>
            </a:r>
          </a:p>
          <a:p>
            <a:pPr lvl="1"/>
            <a:r>
              <a:rPr lang="en-US"/>
              <a:t>NLT 13 September 2016</a:t>
            </a:r>
          </a:p>
          <a:p>
            <a:r>
              <a:rPr lang="en-US"/>
              <a:t>Demonstrate Work</a:t>
            </a:r>
          </a:p>
          <a:p>
            <a:pPr lvl="1"/>
            <a:r>
              <a:rPr lang="en-US"/>
              <a:t>In Person</a:t>
            </a:r>
          </a:p>
          <a:p>
            <a:pPr lvl="1"/>
            <a:r>
              <a:rPr lang="en-US"/>
              <a:t>7 October</a:t>
            </a:r>
          </a:p>
          <a:p>
            <a:pPr lvl="1"/>
            <a:r>
              <a:rPr lang="en-US"/>
              <a:t>5-10 minutes per team</a:t>
            </a:r>
          </a:p>
          <a:p>
            <a:r>
              <a:rPr lang="en-US"/>
              <a:t>Judging/Awards</a:t>
            </a:r>
          </a:p>
          <a:p>
            <a:pPr lvl="1"/>
            <a:r>
              <a:rPr lang="en-US"/>
              <a:t>Immediately following demonstrations</a:t>
            </a:r>
          </a:p>
          <a:p>
            <a:pPr lvl="1"/>
            <a:r>
              <a:rPr lang="en-US"/>
              <a:t>Cash prizes: $3k (1st place), $2k (2nd place), $1k (3rd place) </a:t>
            </a:r>
          </a:p>
        </p:txBody>
      </p:sp>
    </p:spTree>
    <p:extLst>
      <p:ext uri="{BB962C8B-B14F-4D97-AF65-F5344CB8AC3E}">
        <p14:creationId xmlns:p14="http://schemas.microsoft.com/office/powerpoint/2010/main" val="246338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 Jedburgh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455" y="1691624"/>
            <a:ext cx="6106451" cy="484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6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Type 3 Mk. II </a:t>
            </a:r>
            <a:r>
              <a:rPr lang="en-US">
                <a:solidFill>
                  <a:srgbClr val="000000"/>
                </a:solidFill>
                <a:latin typeface="Calibri Light" charset="0"/>
              </a:rPr>
              <a:t>"Jed Set" </a:t>
            </a:r>
            <a:r>
              <a:rPr lang="en-US">
                <a:solidFill>
                  <a:srgbClr val="000000"/>
                </a:solidFill>
                <a:latin typeface="Calibri Light"/>
              </a:rPr>
              <a:t> </a:t>
            </a:r>
            <a:endParaRPr lang="en-US">
              <a:latin typeface="Calibri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80" y="1689063"/>
            <a:ext cx="5959609" cy="399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37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Today's Battlefield</a:t>
            </a:r>
            <a:r>
              <a:rPr lang="en-US">
                <a:solidFill>
                  <a:srgbClr val="000000"/>
                </a:solidFill>
                <a:latin typeface="Calibri Light" charset="0"/>
              </a:rPr>
              <a:t> </a:t>
            </a:r>
            <a:endParaRPr lang="en-US">
              <a:latin typeface="Calibri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66" y="1832137"/>
            <a:ext cx="2743200" cy="1541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924" y="1727014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924" y="4528173"/>
            <a:ext cx="2743200" cy="152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524" y="4386479"/>
            <a:ext cx="2743200" cy="179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157" y="1684506"/>
            <a:ext cx="2743200" cy="1829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949" y="4386479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2925" y="550863"/>
            <a:ext cx="5491866" cy="86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27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Today's Communications</a:t>
            </a:r>
            <a:endParaRPr lang="en-US">
              <a:latin typeface="Calibri Light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06" y="1686667"/>
            <a:ext cx="4640118" cy="416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1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55555"/>
                </a:solidFill>
                <a:latin typeface="Calibri Light" charset="0"/>
              </a:rPr>
              <a:t>Except...</a:t>
            </a:r>
            <a:r>
              <a:rPr lang="en-US">
                <a:solidFill>
                  <a:srgbClr val="000000"/>
                </a:solidFill>
                <a:latin typeface="Calibri Light" charset="0"/>
              </a:rPr>
              <a:t> </a:t>
            </a:r>
            <a:endParaRPr lang="en-US">
              <a:latin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482" y="1384300"/>
            <a:ext cx="2743200" cy="250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587" y="1384300"/>
            <a:ext cx="3507807" cy="236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19" y="1370131"/>
            <a:ext cx="3520567" cy="239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28" y="5094246"/>
            <a:ext cx="4411351" cy="771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39" y="6084727"/>
            <a:ext cx="4879877" cy="54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788" y="5000625"/>
            <a:ext cx="4394488" cy="80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663" y="5971689"/>
            <a:ext cx="4794410" cy="532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619" y="4109643"/>
            <a:ext cx="6124899" cy="63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363" y="4110038"/>
            <a:ext cx="5204652" cy="54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31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It Matters.1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41" y="1695219"/>
            <a:ext cx="3885020" cy="44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56B2B9901BF74DA569447460280CAF" ma:contentTypeVersion="3" ma:contentTypeDescription="Create a new document." ma:contentTypeScope="" ma:versionID="1248a9dc6eadcdcd872e10bd6905dd20">
  <xsd:schema xmlns:xsd="http://www.w3.org/2001/XMLSchema" xmlns:xs="http://www.w3.org/2001/XMLSchema" xmlns:p="http://schemas.microsoft.com/office/2006/metadata/properties" xmlns:ns2="ddd9e0a3-1429-41d5-a2a3-45fdd20bfcfa" targetNamespace="http://schemas.microsoft.com/office/2006/metadata/properties" ma:root="true" ma:fieldsID="5ed77df278e54e1c439918b17e4b6698" ns2:_="">
    <xsd:import namespace="ddd9e0a3-1429-41d5-a2a3-45fdd20bfc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9e0a3-1429-41d5-a2a3-45fdd20bfc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7C5635-5FBE-4CF2-AD0E-19A15B815D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8DA41D-A389-451C-BCB4-694F965D0E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9e0a3-1429-41d5-a2a3-45fdd20bfc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4254EE-BCA3-411E-A7A4-CCF37F52D6D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OpenWERX</vt:lpstr>
      <vt:lpstr>OpenWERX Challenge: Guiding Principles</vt:lpstr>
      <vt:lpstr>OpenWERX Challenge: Parameters</vt:lpstr>
      <vt:lpstr>Operation Jedburgh</vt:lpstr>
      <vt:lpstr>Type 3 Mk. II "Jed Set"  </vt:lpstr>
      <vt:lpstr>Today's Battlefield </vt:lpstr>
      <vt:lpstr>Today's Communications</vt:lpstr>
      <vt:lpstr>Except... </vt:lpstr>
      <vt:lpstr>Why It Matters.1</vt:lpstr>
      <vt:lpstr>Why It Matters.2</vt:lpstr>
      <vt:lpstr>Help Is On The Way </vt:lpstr>
      <vt:lpstr>What Has Been Done?</vt:lpstr>
      <vt:lpstr>OpenWERX Challenge: Build The New Jed Set</vt:lpstr>
      <vt:lpstr>Specifics.1</vt:lpstr>
      <vt:lpstr>Specifics.2</vt:lpstr>
      <vt:lpstr>Specifics.3</vt:lpstr>
      <vt:lpstr>Specifics.4</vt:lpstr>
      <vt:lpstr>Specifics.5</vt:lpstr>
      <vt:lpstr>Beyond Here Be Dragons (Backup Slides and References) </vt:lpstr>
      <vt:lpstr>References</vt:lpstr>
      <vt:lpstr>#upgradetheinternet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OpenWERX</dc:title>
  <cp:revision>1</cp:revision>
  <dcterms:modified xsi:type="dcterms:W3CDTF">2016-09-09T20:31:15Z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0x0101006D56B2B9901BF74DA569447460280CAF</vt:lpwstr>
  </property>
</Properties>
</file>